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5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6" r:id="rId12"/>
    <p:sldId id="274" r:id="rId13"/>
    <p:sldId id="271" r:id="rId14"/>
    <p:sldId id="272" r:id="rId15"/>
    <p:sldId id="273" r:id="rId16"/>
    <p:sldId id="275" r:id="rId17"/>
    <p:sldId id="276" r:id="rId18"/>
    <p:sldId id="277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4D56B5-4AFE-424A-8939-2969F827D656}" v="6" dt="2026-01-23T15:29:02.1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etano Carlizzi" userId="79921800bc16e44d" providerId="LiveId" clId="{C761C8C6-DE25-4BBE-9BF7-E2949CAA2727}"/>
    <pc:docChg chg="custSel addSld delSld modSld">
      <pc:chgData name="Gaetano Carlizzi" userId="79921800bc16e44d" providerId="LiveId" clId="{C761C8C6-DE25-4BBE-9BF7-E2949CAA2727}" dt="2026-01-23T15:39:07.387" v="1851" actId="22"/>
      <pc:docMkLst>
        <pc:docMk/>
      </pc:docMkLst>
      <pc:sldChg chg="modSp mod">
        <pc:chgData name="Gaetano Carlizzi" userId="79921800bc16e44d" providerId="LiveId" clId="{C761C8C6-DE25-4BBE-9BF7-E2949CAA2727}" dt="2026-01-23T12:41:34.973" v="321" actId="27636"/>
        <pc:sldMkLst>
          <pc:docMk/>
          <pc:sldMk cId="1314843554" sldId="256"/>
        </pc:sldMkLst>
        <pc:spChg chg="mod">
          <ac:chgData name="Gaetano Carlizzi" userId="79921800bc16e44d" providerId="LiveId" clId="{C761C8C6-DE25-4BBE-9BF7-E2949CAA2727}" dt="2026-01-23T12:38:54.646" v="0" actId="1076"/>
          <ac:spMkLst>
            <pc:docMk/>
            <pc:sldMk cId="1314843554" sldId="256"/>
            <ac:spMk id="2" creationId="{14EFC499-CFDC-2EB7-92C0-789DEAA3A188}"/>
          </ac:spMkLst>
        </pc:spChg>
        <pc:spChg chg="mod">
          <ac:chgData name="Gaetano Carlizzi" userId="79921800bc16e44d" providerId="LiveId" clId="{C761C8C6-DE25-4BBE-9BF7-E2949CAA2727}" dt="2026-01-23T12:41:34.973" v="321" actId="27636"/>
          <ac:spMkLst>
            <pc:docMk/>
            <pc:sldMk cId="1314843554" sldId="256"/>
            <ac:spMk id="3" creationId="{10EDD135-DDE6-9545-380E-359485DD8B3B}"/>
          </ac:spMkLst>
        </pc:spChg>
      </pc:sldChg>
      <pc:sldChg chg="addSp delSp modSp new mod">
        <pc:chgData name="Gaetano Carlizzi" userId="79921800bc16e44d" providerId="LiveId" clId="{C761C8C6-DE25-4BBE-9BF7-E2949CAA2727}" dt="2026-01-23T15:38:41.395" v="1849" actId="113"/>
        <pc:sldMkLst>
          <pc:docMk/>
          <pc:sldMk cId="1140278755" sldId="257"/>
        </pc:sldMkLst>
        <pc:spChg chg="del">
          <ac:chgData name="Gaetano Carlizzi" userId="79921800bc16e44d" providerId="LiveId" clId="{C761C8C6-DE25-4BBE-9BF7-E2949CAA2727}" dt="2026-01-23T15:27:01.299" v="346" actId="21"/>
          <ac:spMkLst>
            <pc:docMk/>
            <pc:sldMk cId="1140278755" sldId="257"/>
            <ac:spMk id="2" creationId="{B7B3D7A5-3D6C-463A-B6EA-1CE03C15C325}"/>
          </ac:spMkLst>
        </pc:spChg>
        <pc:spChg chg="mod">
          <ac:chgData name="Gaetano Carlizzi" userId="79921800bc16e44d" providerId="LiveId" clId="{C761C8C6-DE25-4BBE-9BF7-E2949CAA2727}" dt="2026-01-23T15:38:41.395" v="1849" actId="113"/>
          <ac:spMkLst>
            <pc:docMk/>
            <pc:sldMk cId="1140278755" sldId="257"/>
            <ac:spMk id="3" creationId="{0928808E-1BAC-3BFE-77BC-2F65D9895952}"/>
          </ac:spMkLst>
        </pc:spChg>
        <pc:picChg chg="add">
          <ac:chgData name="Gaetano Carlizzi" userId="79921800bc16e44d" providerId="LiveId" clId="{C761C8C6-DE25-4BBE-9BF7-E2949CAA2727}" dt="2026-01-23T15:27:18.561" v="348"/>
          <ac:picMkLst>
            <pc:docMk/>
            <pc:sldMk cId="1140278755" sldId="257"/>
            <ac:picMk id="4" creationId="{04653458-324A-DB2C-9ACE-288F7B30F678}"/>
          </ac:picMkLst>
        </pc:picChg>
      </pc:sldChg>
      <pc:sldChg chg="modSp add mod">
        <pc:chgData name="Gaetano Carlizzi" userId="79921800bc16e44d" providerId="LiveId" clId="{C761C8C6-DE25-4BBE-9BF7-E2949CAA2727}" dt="2026-01-23T15:38:47.611" v="1850" actId="113"/>
        <pc:sldMkLst>
          <pc:docMk/>
          <pc:sldMk cId="2177409801" sldId="258"/>
        </pc:sldMkLst>
        <pc:spChg chg="mod">
          <ac:chgData name="Gaetano Carlizzi" userId="79921800bc16e44d" providerId="LiveId" clId="{C761C8C6-DE25-4BBE-9BF7-E2949CAA2727}" dt="2026-01-23T15:38:47.611" v="1850" actId="113"/>
          <ac:spMkLst>
            <pc:docMk/>
            <pc:sldMk cId="2177409801" sldId="258"/>
            <ac:spMk id="3" creationId="{262C4131-7EA3-988A-B7BE-C7D0D3D3DEFD}"/>
          </ac:spMkLst>
        </pc:spChg>
      </pc:sldChg>
      <pc:sldChg chg="new del">
        <pc:chgData name="Gaetano Carlizzi" userId="79921800bc16e44d" providerId="LiveId" clId="{C761C8C6-DE25-4BBE-9BF7-E2949CAA2727}" dt="2026-01-23T15:26:35.463" v="342" actId="2696"/>
        <pc:sldMkLst>
          <pc:docMk/>
          <pc:sldMk cId="3580166361" sldId="258"/>
        </pc:sldMkLst>
      </pc:sldChg>
      <pc:sldChg chg="new del">
        <pc:chgData name="Gaetano Carlizzi" userId="79921800bc16e44d" providerId="LiveId" clId="{C761C8C6-DE25-4BBE-9BF7-E2949CAA2727}" dt="2026-01-23T15:26:37.620" v="343" actId="2696"/>
        <pc:sldMkLst>
          <pc:docMk/>
          <pc:sldMk cId="2061692684" sldId="259"/>
        </pc:sldMkLst>
      </pc:sldChg>
      <pc:sldChg chg="addSp add mod">
        <pc:chgData name="Gaetano Carlizzi" userId="79921800bc16e44d" providerId="LiveId" clId="{C761C8C6-DE25-4BBE-9BF7-E2949CAA2727}" dt="2026-01-23T15:39:07.387" v="1851" actId="22"/>
        <pc:sldMkLst>
          <pc:docMk/>
          <pc:sldMk cId="2615091046" sldId="259"/>
        </pc:sldMkLst>
        <pc:spChg chg="add">
          <ac:chgData name="Gaetano Carlizzi" userId="79921800bc16e44d" providerId="LiveId" clId="{C761C8C6-DE25-4BBE-9BF7-E2949CAA2727}" dt="2026-01-23T15:39:07.387" v="1851" actId="22"/>
          <ac:spMkLst>
            <pc:docMk/>
            <pc:sldMk cId="2615091046" sldId="259"/>
            <ac:spMk id="4" creationId="{1D252C2F-F9F5-834A-C717-0976A1F312E2}"/>
          </ac:spMkLst>
        </pc:spChg>
      </pc:sldChg>
      <pc:sldChg chg="new del">
        <pc:chgData name="Gaetano Carlizzi" userId="79921800bc16e44d" providerId="LiveId" clId="{C761C8C6-DE25-4BBE-9BF7-E2949CAA2727}" dt="2026-01-23T15:26:39.754" v="344" actId="2696"/>
        <pc:sldMkLst>
          <pc:docMk/>
          <pc:sldMk cId="2910407040" sldId="260"/>
        </pc:sldMkLst>
      </pc:sldChg>
      <pc:sldChg chg="add">
        <pc:chgData name="Gaetano Carlizzi" userId="79921800bc16e44d" providerId="LiveId" clId="{C761C8C6-DE25-4BBE-9BF7-E2949CAA2727}" dt="2026-01-23T15:27:34.228" v="351" actId="2890"/>
        <pc:sldMkLst>
          <pc:docMk/>
          <pc:sldMk cId="2964796845" sldId="260"/>
        </pc:sldMkLst>
      </pc:sldChg>
      <pc:sldChg chg="add">
        <pc:chgData name="Gaetano Carlizzi" userId="79921800bc16e44d" providerId="LiveId" clId="{C761C8C6-DE25-4BBE-9BF7-E2949CAA2727}" dt="2026-01-23T15:27:38.151" v="352" actId="2890"/>
        <pc:sldMkLst>
          <pc:docMk/>
          <pc:sldMk cId="788275507" sldId="261"/>
        </pc:sldMkLst>
      </pc:sldChg>
      <pc:sldChg chg="delSp modSp new del mod">
        <pc:chgData name="Gaetano Carlizzi" userId="79921800bc16e44d" providerId="LiveId" clId="{C761C8C6-DE25-4BBE-9BF7-E2949CAA2727}" dt="2026-01-23T15:26:42.533" v="345" actId="2696"/>
        <pc:sldMkLst>
          <pc:docMk/>
          <pc:sldMk cId="2895930863" sldId="261"/>
        </pc:sldMkLst>
        <pc:spChg chg="del">
          <ac:chgData name="Gaetano Carlizzi" userId="79921800bc16e44d" providerId="LiveId" clId="{C761C8C6-DE25-4BBE-9BF7-E2949CAA2727}" dt="2026-01-23T15:26:14.945" v="327" actId="21"/>
          <ac:spMkLst>
            <pc:docMk/>
            <pc:sldMk cId="2895930863" sldId="261"/>
            <ac:spMk id="2" creationId="{BDD735B8-BBF3-3A3F-05CA-35E6FCF71F16}"/>
          </ac:spMkLst>
        </pc:spChg>
        <pc:spChg chg="mod">
          <ac:chgData name="Gaetano Carlizzi" userId="79921800bc16e44d" providerId="LiveId" clId="{C761C8C6-DE25-4BBE-9BF7-E2949CAA2727}" dt="2026-01-23T15:26:25.716" v="341" actId="20577"/>
          <ac:spMkLst>
            <pc:docMk/>
            <pc:sldMk cId="2895930863" sldId="261"/>
            <ac:spMk id="3" creationId="{9689BF59-316A-B181-3A4A-F5FFFE4DB26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3F068-478D-45E5-B29C-44503D7B7B91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80B60-3F7B-4849-9646-90B0E4754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796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80B60-3F7B-4849-9646-90B0E4754B57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9654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6CB3FF-BFF2-44F8-E988-A070E0AF15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3E02D65-2C42-4A71-AB40-B969E0784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5380E1-88D7-A3E9-6927-E7A4355C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143D26-0600-7B47-6362-0D7E141AE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0D0D7B-F309-AF69-32D6-62FF6A1B1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1426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66F2E1-71D4-7F5E-3BC5-32A2036F9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FFA38DD-05DC-CF89-7322-2B1541EA5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53F01E-DAA4-BA0F-A14F-3D362036A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F75892-F4E4-3DE1-4423-E6A623135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9D0A40-020B-1607-C375-4F86F395A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1519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2C616E6-B739-A035-B508-B10395C9D5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625302C-8A6A-ABA5-90FC-F08FDE950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85DA5E-07B5-3761-9E66-A9CDD8160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00FBA-CBE7-4922-0AFD-C49381F6E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3808DB-875D-4078-F689-DBA6004F2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72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AD79DA-C4A0-E115-1B81-90D591BD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B31CDF-F6C8-C1E0-95F4-F7BBD8302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07C4D2-BB99-2182-1F99-EEE4BACBF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72248F-35AA-7618-F74E-BDE79F552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AD4D12-39D1-C14E-E839-B1D4367C7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76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D8AF02-6C3F-C683-C6A2-BCE7798C4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E0C6EA0-4569-9617-9D54-528698B4E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AF41393-1EC8-4254-9C1F-4D49DC764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4DE747-C01A-C175-3DAB-DF4C3CEF7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9D8494-9BA8-E9C6-A112-A49B3717C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957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A924FB-B40E-E367-DD7B-8716B232F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49E51A-25B5-8B80-03E1-1896814F78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145D425-671C-7453-7A98-F5C30A704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F983C2-1199-A282-3E1A-0C58B0633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9DE784-53B7-F1ED-55D1-6BF302F3B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881CEB9-9601-7404-105E-DB6CCF3FB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653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926C98-063C-C359-4799-49C7F4DB4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2E075A5-515B-B3A8-56E0-244181830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3D682A2-91B7-0844-2327-ED84B6970A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0796253-D6EB-F4DD-B8AF-ABE6A17F2D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CC870E9-CC5F-04F1-4653-20F58BD6EE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5583768-9327-0432-DA3F-98A7A86F8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93738FB-F3FF-F17A-38B3-3CA99ABD8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4ED960D-C687-6442-DD40-12A3E4EAB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9645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86688B-04F4-001B-AC8B-A4371126E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10CDF0D-6CA0-540B-7D98-2765288A2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3343209-2AF1-B6E2-3137-92BAA668C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8B2B3B9-A331-567D-8CFD-CE3976A09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21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92781A3-53FE-AC3E-4A1F-D893D1674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81473C0-54B9-92D8-4BF3-A5AF36532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8CAE679-4A12-D994-513F-903050D2D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87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B4FCD0-8B10-4944-2D77-4440C688F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A5FB26-63CD-B798-4B20-0B20709FF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D957991-9E5F-C6BF-FF74-8FBB7DB89C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2DE4C12-FD1F-FAF0-DEC4-AE2522FAF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2B2CC3E-C88B-88F8-FE93-32EE9B600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5F5C56B-D487-23A2-6D59-77B7D1EAD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06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F6998A-234E-43FC-A994-6564BDC5F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62D8F4E-2DC6-BA75-6D19-BB3D5C5CBA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C6B9A3D-0509-367C-C577-E824F6715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DB1EE7-ACB7-305D-3A4C-40A0A01EE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E28FCA1-F4C5-ABAE-6481-E91EEFC07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4FC99D8-6D2C-A8A3-9C03-16BBE7098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254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B1E3F3E-DA10-F025-DE6D-611B9EB78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80456B-C885-5782-CE25-F13C37307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E7E150-DCB3-C135-C58D-382EA0E6CE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B5E2D3-A757-4FD2-A5B6-8FAD26CDFE65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CBCE967-B243-187E-0FD8-A98B803A78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E24161-33C4-3F6C-7F60-E61046133A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5960DD-EEB9-47FE-9D7E-1B42577D56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3320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EFC499-CFDC-2EB7-92C0-789DEAA3A1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/>
          <a:lstStyle/>
          <a:p>
            <a:r>
              <a:rPr lang="it-IT" dirty="0"/>
              <a:t>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0EDD135-DDE6-9545-380E-359485DD8B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65609"/>
            <a:ext cx="9144000" cy="4650991"/>
          </a:xfrm>
        </p:spPr>
        <p:txBody>
          <a:bodyPr>
            <a:normAutofit lnSpcReduction="10000"/>
          </a:bodyPr>
          <a:lstStyle/>
          <a:p>
            <a:r>
              <a:rPr lang="it-IT" dirty="0"/>
              <a:t>Gaetano Carlizzi</a:t>
            </a:r>
          </a:p>
          <a:p>
            <a:endParaRPr lang="it-IT" dirty="0"/>
          </a:p>
          <a:p>
            <a:r>
              <a:rPr lang="it-IT" sz="3600" dirty="0"/>
              <a:t>LA PIANIFICAZIONE E LA REDAZIONE DELL’APPELLO PENALE</a:t>
            </a:r>
          </a:p>
          <a:p>
            <a:endParaRPr lang="it-IT" dirty="0"/>
          </a:p>
          <a:p>
            <a:r>
              <a:rPr lang="it-IT" dirty="0"/>
              <a:t>Corso di formazione permanente «Tecniche di argomentazione giuridica nella redazione degli atti penali»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Università di Bologna, 23 gennaio 2026</a:t>
            </a:r>
          </a:p>
        </p:txBody>
      </p:sp>
    </p:spTree>
    <p:extLst>
      <p:ext uri="{BB962C8B-B14F-4D97-AF65-F5344CB8AC3E}">
        <p14:creationId xmlns:p14="http://schemas.microsoft.com/office/powerpoint/2010/main" val="1314843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E8A75-6D47-9B7C-B962-4320061E1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D12230-ED93-CA9F-E8DD-15CEB1A38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9340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dirty="0"/>
              <a:t>ART. 581 (FORMA DELL’IMPUGNAZIONE)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Il co.1, riformulato dalla l. Orlando dopo S.U. Galtelli 2017, prescrive l’</a:t>
            </a:r>
            <a:r>
              <a:rPr lang="it-IT" b="1" dirty="0"/>
              <a:t>enunciazione specifica</a:t>
            </a:r>
            <a:r>
              <a:rPr lang="it-IT" dirty="0"/>
              <a:t>, </a:t>
            </a:r>
            <a:r>
              <a:rPr lang="it-IT" b="1" dirty="0"/>
              <a:t>a pena di inammissibilità</a:t>
            </a:r>
            <a:r>
              <a:rPr lang="it-IT" dirty="0"/>
              <a:t>:</a:t>
            </a:r>
          </a:p>
          <a:p>
            <a:pPr marL="514350" indent="-514350" algn="just">
              <a:buAutoNum type="alphaLcParenR"/>
            </a:pPr>
            <a:r>
              <a:rPr lang="it-IT" dirty="0"/>
              <a:t>del </a:t>
            </a:r>
            <a:r>
              <a:rPr lang="it-IT" b="1" dirty="0"/>
              <a:t>capo</a:t>
            </a:r>
            <a:r>
              <a:rPr lang="it-IT" dirty="0"/>
              <a:t> o dei </a:t>
            </a:r>
            <a:r>
              <a:rPr lang="it-IT" b="1" dirty="0"/>
              <a:t>punti </a:t>
            </a:r>
            <a:r>
              <a:rPr lang="it-IT" dirty="0"/>
              <a:t>della decisione ai quali si riferisce l’impugnazione</a:t>
            </a:r>
          </a:p>
          <a:p>
            <a:pPr marL="514350" indent="-514350" algn="just">
              <a:buAutoNum type="alphaLcParenR"/>
            </a:pPr>
            <a:endParaRPr lang="it-IT" dirty="0"/>
          </a:p>
          <a:p>
            <a:pPr marL="514350" indent="-514350" algn="just">
              <a:buAutoNum type="alphaLcParenR"/>
            </a:pPr>
            <a:r>
              <a:rPr lang="it-IT" dirty="0"/>
              <a:t>delle </a:t>
            </a:r>
            <a:r>
              <a:rPr lang="it-IT" b="1" dirty="0"/>
              <a:t>prove </a:t>
            </a:r>
            <a:r>
              <a:rPr lang="it-IT" dirty="0"/>
              <a:t>delle quali si deduce l’inesistenza, l’omessa assunzione e l’omessa o erronea valutazione</a:t>
            </a:r>
          </a:p>
          <a:p>
            <a:pPr marL="514350" indent="-514350" algn="just">
              <a:buAutoNum type="alphaLcParenR"/>
            </a:pPr>
            <a:endParaRPr lang="it-IT" dirty="0"/>
          </a:p>
          <a:p>
            <a:pPr marL="514350" indent="-514350" algn="just">
              <a:buAutoNum type="alphaLcParenR"/>
            </a:pPr>
            <a:r>
              <a:rPr lang="it-IT" dirty="0"/>
              <a:t>delle </a:t>
            </a:r>
            <a:r>
              <a:rPr lang="it-IT" b="1" dirty="0"/>
              <a:t>richieste</a:t>
            </a:r>
            <a:r>
              <a:rPr lang="it-IT" dirty="0"/>
              <a:t>, anche istruttorie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d) dei </a:t>
            </a:r>
            <a:r>
              <a:rPr lang="it-IT" b="1" dirty="0"/>
              <a:t>motivi</a:t>
            </a:r>
            <a:r>
              <a:rPr lang="it-IT" dirty="0"/>
              <a:t>, con l’indicazione delle ragioni di diritto e degli elementi di fatto che sorreggono ogni richiesta</a:t>
            </a:r>
          </a:p>
          <a:p>
            <a:pPr marL="514350" indent="-514350">
              <a:buAutoNum type="alphaLcParenR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679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DD34B-64E6-DAC0-5C29-B9B1C61E3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64DD1B-CA0F-8431-377C-C275C7401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9055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dirty="0"/>
              <a:t>ART. 581 (FORMA DELL’IMPUGNAZIONE)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Il co.1-</a:t>
            </a:r>
            <a:r>
              <a:rPr lang="it-IT" i="1" dirty="0"/>
              <a:t>bis</a:t>
            </a:r>
            <a:r>
              <a:rPr lang="it-IT" dirty="0"/>
              <a:t>, introdotto dalla riforma Cartabia, consente di definire a contrario il concetto di </a:t>
            </a:r>
            <a:r>
              <a:rPr lang="it-IT" b="1" dirty="0"/>
              <a:t>specificità</a:t>
            </a:r>
            <a:r>
              <a:rPr lang="it-IT" dirty="0"/>
              <a:t>, generalmente rilevante ai sensi del co.1. In questo senso è specifico l’appello che, </a:t>
            </a:r>
            <a:r>
              <a:rPr lang="it-IT" b="1" dirty="0"/>
              <a:t>per ogni richiesta</a:t>
            </a:r>
            <a:r>
              <a:rPr lang="it-IT" dirty="0"/>
              <a:t>, </a:t>
            </a:r>
            <a:r>
              <a:rPr lang="it-IT" b="1" dirty="0"/>
              <a:t>enuncia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endParaRPr lang="it-IT" dirty="0"/>
          </a:p>
          <a:p>
            <a:pPr algn="just">
              <a:buFontTx/>
              <a:buChar char="-"/>
            </a:pPr>
            <a:r>
              <a:rPr lang="it-IT" dirty="0"/>
              <a:t>in forma </a:t>
            </a:r>
            <a:r>
              <a:rPr lang="it-IT" b="1" dirty="0"/>
              <a:t>puntuale </a:t>
            </a:r>
            <a:r>
              <a:rPr lang="it-IT" dirty="0"/>
              <a:t>ed </a:t>
            </a:r>
            <a:r>
              <a:rPr lang="it-IT" b="1" dirty="0"/>
              <a:t>esplicita</a:t>
            </a:r>
          </a:p>
          <a:p>
            <a:pPr algn="just">
              <a:buFontTx/>
              <a:buChar char="-"/>
            </a:pPr>
            <a:endParaRPr lang="it-IT" b="1" dirty="0"/>
          </a:p>
          <a:p>
            <a:pPr algn="just">
              <a:buFontTx/>
              <a:buChar char="-"/>
            </a:pPr>
            <a:r>
              <a:rPr lang="it-IT" dirty="0"/>
              <a:t>i </a:t>
            </a:r>
            <a:r>
              <a:rPr lang="it-IT" b="1" dirty="0"/>
              <a:t>rilievi critici</a:t>
            </a:r>
          </a:p>
          <a:p>
            <a:pPr marL="0" indent="0" algn="just">
              <a:buNone/>
            </a:pPr>
            <a:endParaRPr lang="it-IT" b="1" dirty="0"/>
          </a:p>
          <a:p>
            <a:pPr algn="just">
              <a:buFontTx/>
              <a:buChar char="-"/>
            </a:pPr>
            <a:r>
              <a:rPr lang="it-IT" dirty="0"/>
              <a:t>in relazione alle </a:t>
            </a:r>
            <a:r>
              <a:rPr lang="it-IT" b="1" dirty="0"/>
              <a:t>ragioni di fatto </a:t>
            </a:r>
            <a:r>
              <a:rPr lang="it-IT" dirty="0"/>
              <a:t>o </a:t>
            </a:r>
            <a:r>
              <a:rPr lang="it-IT" b="1" dirty="0"/>
              <a:t>di diritto </a:t>
            </a:r>
            <a:r>
              <a:rPr lang="it-IT" dirty="0"/>
              <a:t>espresse nel provvedimento impugnato</a:t>
            </a:r>
          </a:p>
          <a:p>
            <a:pPr algn="just">
              <a:buFontTx/>
              <a:buChar char="-"/>
            </a:pPr>
            <a:endParaRPr lang="it-IT" dirty="0"/>
          </a:p>
          <a:p>
            <a:pPr algn="just">
              <a:buFontTx/>
              <a:buChar char="-"/>
            </a:pPr>
            <a:r>
              <a:rPr lang="it-IT" b="1" dirty="0"/>
              <a:t>con riferimento ai capi e punti della decisione </a:t>
            </a:r>
            <a:r>
              <a:rPr lang="it-IT" dirty="0"/>
              <a:t>ai quali si riferisce l’impugnazione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73484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7AED9-97E2-88C4-82A5-9737545C0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82EDDB-483E-9BEB-B9DD-DBCE80772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9055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/>
              <a:t>ENUNCIAZIONE IN FORMA PUNTUALE ED ESPLICITA DEI RILIEVI CRITICI AVVERSO LE </a:t>
            </a:r>
            <a:r>
              <a:rPr lang="it-IT" b="1" dirty="0"/>
              <a:t>RAGIONI DI FATTO </a:t>
            </a:r>
            <a:r>
              <a:rPr lang="it-IT" dirty="0"/>
              <a:t>CON RIFERIMENTO AI CAPI E AI PUNTI DELLA DECISIONE IMPUGNATA</a:t>
            </a:r>
          </a:p>
          <a:p>
            <a:pPr marL="0" indent="0" algn="ctr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Principi metodologici generali</a:t>
            </a:r>
            <a:r>
              <a:rPr lang="it-IT" dirty="0"/>
              <a:t>. La </a:t>
            </a:r>
            <a:r>
              <a:rPr lang="it-IT" b="1" dirty="0"/>
              <a:t>critica</a:t>
            </a:r>
            <a:r>
              <a:rPr lang="it-IT" dirty="0"/>
              <a:t>:</a:t>
            </a:r>
          </a:p>
          <a:p>
            <a:pPr algn="just">
              <a:buFontTx/>
              <a:buChar char="-"/>
            </a:pPr>
            <a:r>
              <a:rPr lang="it-IT" b="1" dirty="0"/>
              <a:t>non deve essere tautologica</a:t>
            </a:r>
            <a:r>
              <a:rPr lang="it-IT" dirty="0"/>
              <a:t>: la difesa non si deve limitare a dire </a:t>
            </a:r>
            <a:r>
              <a:rPr lang="it-IT" b="1" dirty="0"/>
              <a:t>CHE</a:t>
            </a:r>
            <a:r>
              <a:rPr lang="it-IT" dirty="0"/>
              <a:t> il </a:t>
            </a:r>
            <a:r>
              <a:rPr lang="it-IT" b="1" dirty="0"/>
              <a:t>giudizio probatorio </a:t>
            </a:r>
            <a:r>
              <a:rPr lang="it-IT" dirty="0"/>
              <a:t>è astratto, sganciato dall’esperienza, inverosimile, implausibile, ecc. </a:t>
            </a:r>
          </a:p>
          <a:p>
            <a:pPr algn="just">
              <a:buFontTx/>
              <a:buChar char="-"/>
            </a:pPr>
            <a:endParaRPr lang="it-IT" dirty="0"/>
          </a:p>
          <a:p>
            <a:pPr algn="just">
              <a:buFontTx/>
              <a:buChar char="-"/>
            </a:pPr>
            <a:r>
              <a:rPr lang="it-IT" b="1" dirty="0"/>
              <a:t>ma deve piuttosto indicare PERCHE’</a:t>
            </a:r>
            <a:r>
              <a:rPr lang="it-IT" dirty="0"/>
              <a:t>, ossia per quali </a:t>
            </a:r>
            <a:r>
              <a:rPr lang="it-IT" b="1" dirty="0"/>
              <a:t>motivi</a:t>
            </a:r>
            <a:r>
              <a:rPr lang="it-IT" dirty="0"/>
              <a:t>,</a:t>
            </a:r>
            <a:r>
              <a:rPr lang="it-IT" b="1" dirty="0"/>
              <a:t> </a:t>
            </a:r>
            <a:r>
              <a:rPr lang="it-IT" dirty="0"/>
              <a:t>esso presenta l’una e/o l’altra di </a:t>
            </a:r>
            <a:r>
              <a:rPr lang="it-IT" b="1" dirty="0"/>
              <a:t>queste caratteristiche</a:t>
            </a:r>
            <a:r>
              <a:rPr lang="it-IT" dirty="0"/>
              <a:t>. L’individuazione di tali motivi </a:t>
            </a:r>
            <a:r>
              <a:rPr lang="it-IT" b="1" dirty="0"/>
              <a:t>dipende dalla concezione </a:t>
            </a:r>
            <a:r>
              <a:rPr lang="it-IT" dirty="0"/>
              <a:t>seguita in materia di obbligo di </a:t>
            </a:r>
            <a:r>
              <a:rPr lang="it-IT" b="1" dirty="0"/>
              <a:t>motivazione rafforzata </a:t>
            </a:r>
            <a:r>
              <a:rPr lang="it-IT" dirty="0"/>
              <a:t>incombente sul giudice di appello che riforma la condanna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4425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59973-DF4A-76B2-9A41-B31A1B328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1BD1F1-5F76-38CD-3A60-3965E2777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9055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dirty="0"/>
              <a:t>ENUNCIAZIONE IN FORMA PUNTUALE ED ESPLICITA DEI RILIEVI CRITICI AVVERSO LE </a:t>
            </a:r>
            <a:r>
              <a:rPr lang="it-IT" b="1" dirty="0"/>
              <a:t>RAGIONI DI FATTO </a:t>
            </a:r>
            <a:r>
              <a:rPr lang="it-IT" dirty="0"/>
              <a:t>CON RIFERIMENTO AI CAPI E AI PUNTI DELLA DECISIONE IMPUGNATA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Alternativa:</a:t>
            </a:r>
          </a:p>
          <a:p>
            <a:pPr marL="0" indent="0" algn="just">
              <a:buNone/>
            </a:pPr>
            <a:r>
              <a:rPr lang="it-IT" b="1" dirty="0"/>
              <a:t>1) se si ritiene </a:t>
            </a:r>
            <a:r>
              <a:rPr lang="it-IT" dirty="0"/>
              <a:t>che, nel caso indicato, </a:t>
            </a:r>
            <a:r>
              <a:rPr lang="it-IT" b="1" dirty="0"/>
              <a:t>non valga un obbligo di motivazione rafforzata</a:t>
            </a:r>
            <a:r>
              <a:rPr lang="it-IT" dirty="0"/>
              <a:t>, la difesa dell’imputato può limitarsi a strutturare l’appello come </a:t>
            </a:r>
            <a:r>
              <a:rPr lang="it-IT" b="1" dirty="0"/>
              <a:t>mera </a:t>
            </a:r>
            <a:r>
              <a:rPr lang="it-IT" b="1" i="1" dirty="0" err="1"/>
              <a:t>oratio</a:t>
            </a:r>
            <a:r>
              <a:rPr lang="it-IT" b="1" i="1" dirty="0"/>
              <a:t> </a:t>
            </a:r>
            <a:r>
              <a:rPr lang="it-IT" b="1" i="1" dirty="0" err="1"/>
              <a:t>construens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/>
              <a:t>Secondo il descritto modello narratologico-inferenziale, ciò significa muovere dalla sola </a:t>
            </a:r>
            <a:r>
              <a:rPr lang="it-IT" b="1" dirty="0"/>
              <a:t>ipotesi narrativa difensiva </a:t>
            </a:r>
            <a:r>
              <a:rPr lang="it-IT" dirty="0"/>
              <a:t>(es.: fuga per chiamare soccorsi) e mostrare:</a:t>
            </a:r>
          </a:p>
          <a:p>
            <a:pPr algn="just">
              <a:buFontTx/>
              <a:buChar char="-"/>
            </a:pPr>
            <a:r>
              <a:rPr lang="it-IT" dirty="0"/>
              <a:t>la </a:t>
            </a:r>
            <a:r>
              <a:rPr lang="it-IT" b="1" dirty="0"/>
              <a:t>presenza </a:t>
            </a:r>
            <a:r>
              <a:rPr lang="it-IT" dirty="0"/>
              <a:t>di </a:t>
            </a:r>
            <a:r>
              <a:rPr lang="it-IT" b="1" dirty="0"/>
              <a:t>significativi </a:t>
            </a:r>
            <a:r>
              <a:rPr lang="it-IT" dirty="0"/>
              <a:t>(non di tutti gli) </a:t>
            </a:r>
            <a:r>
              <a:rPr lang="it-IT" b="1" dirty="0"/>
              <a:t>elementi di credito </a:t>
            </a:r>
            <a:r>
              <a:rPr lang="it-IT" dirty="0"/>
              <a:t>(es.: tentativi, andati a vuoto di chiamare il pronto soccorso)</a:t>
            </a:r>
          </a:p>
          <a:p>
            <a:pPr algn="just">
              <a:buFontTx/>
              <a:buChar char="-"/>
            </a:pPr>
            <a:r>
              <a:rPr lang="it-IT" dirty="0"/>
              <a:t>l’assenza di </a:t>
            </a:r>
            <a:r>
              <a:rPr lang="it-IT" b="1" dirty="0"/>
              <a:t>significativi </a:t>
            </a:r>
            <a:r>
              <a:rPr lang="it-IT" dirty="0"/>
              <a:t>(non di tutti gli) </a:t>
            </a:r>
            <a:r>
              <a:rPr lang="it-IT" b="1" dirty="0"/>
              <a:t>elementi di discredito </a:t>
            </a:r>
            <a:r>
              <a:rPr lang="it-IT" dirty="0"/>
              <a:t>(es.: terrore mostrato dall’imputato accortosi, mentre si allontanava dal luogo del delitto, di essere inquadrato dalle telecamere di sicurezza)</a:t>
            </a:r>
          </a:p>
          <a:p>
            <a:pPr algn="just">
              <a:buFontTx/>
              <a:buChar char="-"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3360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B8068-DD9D-CAD0-92A3-A41B8EED5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21F883-4D24-5624-E953-78F6F8B91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9055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dirty="0"/>
              <a:t>ENUNCIAZIONE IN FORMA PUNTUALE ED ESPLICITA DEI RILIEVI CRITICI AVVERSO LE </a:t>
            </a:r>
            <a:r>
              <a:rPr lang="it-IT" b="1" dirty="0"/>
              <a:t>RAGIONI DI FATTO </a:t>
            </a:r>
            <a:r>
              <a:rPr lang="it-IT" dirty="0"/>
              <a:t>CON RIFERIMENTO AI CAPI E AI PUNTI DELLA DECISIONE IMPUGNATA</a:t>
            </a:r>
            <a:endParaRPr lang="it-IT" b="1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2) se, invece, si ritiene </a:t>
            </a:r>
            <a:r>
              <a:rPr lang="it-IT" dirty="0"/>
              <a:t>che, nel caso indicato, </a:t>
            </a:r>
            <a:r>
              <a:rPr lang="it-IT" b="1" dirty="0"/>
              <a:t>valga un obbligo di motivazione rafforzata</a:t>
            </a:r>
            <a:r>
              <a:rPr lang="it-IT" dirty="0"/>
              <a:t>, la difesa dell’imputato deve far precedere la suddetta </a:t>
            </a:r>
            <a:r>
              <a:rPr lang="it-IT" i="1" dirty="0" err="1"/>
              <a:t>oratio</a:t>
            </a:r>
            <a:r>
              <a:rPr lang="it-IT" i="1" dirty="0"/>
              <a:t> </a:t>
            </a:r>
            <a:r>
              <a:rPr lang="it-IT" i="1" dirty="0" err="1"/>
              <a:t>construens</a:t>
            </a:r>
            <a:r>
              <a:rPr lang="it-IT" i="1" dirty="0"/>
              <a:t> da </a:t>
            </a:r>
            <a:r>
              <a:rPr lang="it-IT" dirty="0"/>
              <a:t>una </a:t>
            </a:r>
            <a:r>
              <a:rPr lang="it-IT" b="1" i="1" dirty="0" err="1"/>
              <a:t>oratio</a:t>
            </a:r>
            <a:r>
              <a:rPr lang="it-IT" b="1" i="1" dirty="0"/>
              <a:t> </a:t>
            </a:r>
            <a:r>
              <a:rPr lang="it-IT" b="1" i="1" dirty="0" err="1"/>
              <a:t>destruens</a:t>
            </a:r>
            <a:r>
              <a:rPr lang="it-IT" b="1" i="1" dirty="0"/>
              <a:t>.</a:t>
            </a:r>
            <a:r>
              <a:rPr lang="it-IT" dirty="0"/>
              <a:t> </a:t>
            </a:r>
          </a:p>
          <a:p>
            <a:pPr marL="0" indent="0" algn="just">
              <a:buNone/>
            </a:pPr>
            <a:r>
              <a:rPr lang="it-IT" dirty="0"/>
              <a:t>Secondo il modello narratologico-inferenziale esposto nella I parte, ciò significa muovere dalla </a:t>
            </a:r>
            <a:r>
              <a:rPr lang="it-IT" b="1" dirty="0"/>
              <a:t>ipotesi narrativa seguita dal giudice </a:t>
            </a:r>
            <a:r>
              <a:rPr lang="it-IT" dirty="0"/>
              <a:t>(es.: fuga per evitare l’arresto dopo aver commesso all’omicidio) e mostrare:</a:t>
            </a:r>
          </a:p>
          <a:p>
            <a:pPr algn="just">
              <a:buFontTx/>
              <a:buChar char="-"/>
            </a:pPr>
            <a:r>
              <a:rPr lang="it-IT" dirty="0"/>
              <a:t>l’assenza di </a:t>
            </a:r>
            <a:r>
              <a:rPr lang="it-IT" b="1" dirty="0"/>
              <a:t>significativi </a:t>
            </a:r>
            <a:r>
              <a:rPr lang="it-IT" dirty="0"/>
              <a:t>(non di tutti gli) elementi di credito (es.: assenza di impronte digitali)</a:t>
            </a:r>
          </a:p>
          <a:p>
            <a:pPr algn="just">
              <a:buFontTx/>
              <a:buChar char="-"/>
            </a:pPr>
            <a:r>
              <a:rPr lang="it-IT" dirty="0"/>
              <a:t>la presenza di </a:t>
            </a:r>
            <a:r>
              <a:rPr lang="it-IT" b="1" dirty="0"/>
              <a:t>significativi </a:t>
            </a:r>
            <a:r>
              <a:rPr lang="it-IT" dirty="0"/>
              <a:t>(non di tutti gli) </a:t>
            </a:r>
            <a:r>
              <a:rPr lang="it-IT" b="1" dirty="0"/>
              <a:t>elementi di discredito </a:t>
            </a:r>
            <a:r>
              <a:rPr lang="it-IT" dirty="0"/>
              <a:t>(es.: impassibilità dell’imputato che si era accorto, mentre si allontanava dal luogo del delitto, di essere inquadrato dalle telecamere di sicurezza)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6281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A1B4A-C167-81E3-85D2-60A147A6D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65A2E1-A8E1-9DBC-D87A-6B676EAE3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9055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/>
              <a:t>ENUNCIAZIONE IN FORMA PUNTUALE ED ESPLICITA DEI RILIEVI CRITICI AVVERSO LE </a:t>
            </a:r>
            <a:r>
              <a:rPr lang="it-IT" b="1" dirty="0"/>
              <a:t>RAGIONI DI DIRITTO </a:t>
            </a:r>
            <a:r>
              <a:rPr lang="it-IT" dirty="0"/>
              <a:t>CON RIFERIMENTO AI CAPI E AI PUNTI DELLA DECISIONE IMPUGNATA</a:t>
            </a:r>
          </a:p>
          <a:p>
            <a:pPr marL="0" indent="0" algn="ctr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Principi metodologici generali</a:t>
            </a:r>
            <a:r>
              <a:rPr lang="it-IT" dirty="0"/>
              <a:t>. La </a:t>
            </a:r>
            <a:r>
              <a:rPr lang="it-IT" b="1" dirty="0"/>
              <a:t>critica</a:t>
            </a:r>
            <a:r>
              <a:rPr lang="it-IT" dirty="0"/>
              <a:t>:</a:t>
            </a:r>
          </a:p>
          <a:p>
            <a:pPr algn="just">
              <a:buFontTx/>
              <a:buChar char="-"/>
            </a:pPr>
            <a:r>
              <a:rPr lang="it-IT" dirty="0"/>
              <a:t>(anche qui) </a:t>
            </a:r>
            <a:r>
              <a:rPr lang="it-IT" b="1" dirty="0"/>
              <a:t>non deve essere tautologica</a:t>
            </a:r>
            <a:r>
              <a:rPr lang="it-IT" dirty="0"/>
              <a:t>: la difesa non si deve limitare a dire </a:t>
            </a:r>
            <a:r>
              <a:rPr lang="it-IT" b="1" dirty="0"/>
              <a:t>CHE</a:t>
            </a:r>
            <a:r>
              <a:rPr lang="it-IT" dirty="0"/>
              <a:t> il </a:t>
            </a:r>
            <a:r>
              <a:rPr lang="it-IT" b="1" dirty="0"/>
              <a:t>giudizio qualificatorio</a:t>
            </a:r>
            <a:r>
              <a:rPr lang="it-IT" dirty="0"/>
              <a:t> si basa su un’</a:t>
            </a:r>
            <a:r>
              <a:rPr lang="it-IT" b="1" dirty="0"/>
              <a:t>interpretazione </a:t>
            </a:r>
            <a:r>
              <a:rPr lang="it-IT" dirty="0" err="1"/>
              <a:t>extraletterale</a:t>
            </a:r>
            <a:r>
              <a:rPr lang="it-IT" dirty="0"/>
              <a:t> o comunque implausibile e/o su un’</a:t>
            </a:r>
            <a:r>
              <a:rPr lang="it-IT" b="1" dirty="0"/>
              <a:t>applicazione</a:t>
            </a:r>
            <a:r>
              <a:rPr lang="it-IT" dirty="0"/>
              <a:t> priva di riscontri empirici</a:t>
            </a:r>
            <a:endParaRPr lang="it-IT" b="1" dirty="0"/>
          </a:p>
          <a:p>
            <a:pPr algn="just">
              <a:buFontTx/>
              <a:buChar char="-"/>
            </a:pPr>
            <a:endParaRPr lang="it-IT" dirty="0"/>
          </a:p>
          <a:p>
            <a:pPr algn="just">
              <a:buFontTx/>
              <a:buChar char="-"/>
            </a:pPr>
            <a:r>
              <a:rPr lang="it-IT" b="1" dirty="0"/>
              <a:t>ma deve piuttosto indicare PERCHE’</a:t>
            </a:r>
            <a:r>
              <a:rPr lang="it-IT" dirty="0"/>
              <a:t>, ossia per quali </a:t>
            </a:r>
            <a:r>
              <a:rPr lang="it-IT" b="1" dirty="0"/>
              <a:t>motivi</a:t>
            </a:r>
            <a:r>
              <a:rPr lang="it-IT" dirty="0"/>
              <a:t>,</a:t>
            </a:r>
            <a:r>
              <a:rPr lang="it-IT" b="1" dirty="0"/>
              <a:t> </a:t>
            </a:r>
            <a:r>
              <a:rPr lang="it-IT" dirty="0"/>
              <a:t>esso presenta l’una e/o l’altra di </a:t>
            </a:r>
            <a:r>
              <a:rPr lang="it-IT" b="1" dirty="0"/>
              <a:t>queste caratteristiche</a:t>
            </a:r>
            <a:r>
              <a:rPr lang="it-IT" dirty="0"/>
              <a:t>. Qui l’obbligo di </a:t>
            </a:r>
            <a:r>
              <a:rPr lang="it-IT" b="1" dirty="0"/>
              <a:t>motivazione rafforzata </a:t>
            </a:r>
            <a:r>
              <a:rPr lang="it-IT" dirty="0"/>
              <a:t>è </a:t>
            </a:r>
            <a:r>
              <a:rPr lang="it-IT" b="1" dirty="0"/>
              <a:t>meno influente</a:t>
            </a:r>
            <a:r>
              <a:rPr lang="it-IT" dirty="0"/>
              <a:t>, perché nella prassi è invalso essenzialmente per il giudizio probatorio. </a:t>
            </a:r>
            <a:r>
              <a:rPr lang="it-IT" b="1" dirty="0"/>
              <a:t>Nondimeno </a:t>
            </a:r>
            <a:r>
              <a:rPr lang="it-IT" dirty="0"/>
              <a:t>una </a:t>
            </a:r>
            <a:r>
              <a:rPr lang="it-IT" b="1" i="1" dirty="0" err="1"/>
              <a:t>oratio</a:t>
            </a:r>
            <a:r>
              <a:rPr lang="it-IT" b="1" i="1" dirty="0"/>
              <a:t> </a:t>
            </a:r>
            <a:r>
              <a:rPr lang="it-IT" b="1" i="1" dirty="0" err="1"/>
              <a:t>destruens</a:t>
            </a:r>
            <a:r>
              <a:rPr lang="it-IT" b="1" i="1" dirty="0"/>
              <a:t> </a:t>
            </a:r>
            <a:r>
              <a:rPr lang="it-IT" b="1" dirty="0"/>
              <a:t>non può mancare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5366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A6EC1-A5FA-4A83-BDEB-3AE07708F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361575-BE4B-AEDA-37FC-BAC68E556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9055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dirty="0"/>
              <a:t>ENUNCIAZIONE IN FORMA PUNTUALE ED ESPLICITA DEI RILIEVI CRITICI AVVERSO LE </a:t>
            </a:r>
            <a:r>
              <a:rPr lang="it-IT" b="1" dirty="0"/>
              <a:t>RAGIONI DI DIRITTO </a:t>
            </a:r>
            <a:r>
              <a:rPr lang="it-IT" dirty="0"/>
              <a:t>CON RIFERIMENTO AI CAPI E AI PUNTI DELLA DECISIONE IMPUGNATA</a:t>
            </a:r>
          </a:p>
          <a:p>
            <a:pPr marL="0" indent="0" algn="ctr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Critica della parte interpretativa del giudizio qualificatorio</a:t>
            </a:r>
            <a:r>
              <a:rPr lang="it-IT" dirty="0"/>
              <a:t>:</a:t>
            </a:r>
          </a:p>
          <a:p>
            <a:pPr algn="just">
              <a:buFontTx/>
              <a:buChar char="-"/>
            </a:pPr>
            <a:r>
              <a:rPr lang="it-IT" b="1" dirty="0"/>
              <a:t>critica di </a:t>
            </a:r>
            <a:r>
              <a:rPr lang="it-IT" b="1" dirty="0" err="1"/>
              <a:t>extraletteralità</a:t>
            </a:r>
            <a:r>
              <a:rPr lang="it-IT" dirty="0"/>
              <a:t>: secondo Corte cost. 98/2021 o secondo il modello del «significato letterale giuridico»?</a:t>
            </a:r>
          </a:p>
          <a:p>
            <a:pPr marL="0" indent="0" algn="just">
              <a:buNone/>
            </a:pPr>
            <a:endParaRPr lang="it-IT" dirty="0"/>
          </a:p>
          <a:p>
            <a:pPr algn="just">
              <a:buFontTx/>
              <a:buChar char="-"/>
            </a:pPr>
            <a:r>
              <a:rPr lang="it-IT" b="1" dirty="0"/>
              <a:t>critica di implausibilità</a:t>
            </a:r>
            <a:r>
              <a:rPr lang="it-IT" dirty="0"/>
              <a:t>: sebbene il significato individuato dalla sentenza impugnata rientri tra i «possibili significati letterali», esso non è preferibile perché </a:t>
            </a:r>
            <a:r>
              <a:rPr lang="it-IT" b="1" dirty="0"/>
              <a:t>non è conforme</a:t>
            </a:r>
            <a:r>
              <a:rPr lang="it-IT" dirty="0"/>
              <a:t>:</a:t>
            </a:r>
          </a:p>
          <a:p>
            <a:pPr marL="514350" indent="-514350" algn="just">
              <a:buAutoNum type="alphaLcParenR"/>
            </a:pPr>
            <a:r>
              <a:rPr lang="it-IT" dirty="0"/>
              <a:t>al diritto europeo (convenzionale o unionale), </a:t>
            </a:r>
          </a:p>
          <a:p>
            <a:pPr marL="514350" indent="-514350" algn="just">
              <a:buAutoNum type="alphaLcParenR"/>
            </a:pPr>
            <a:r>
              <a:rPr lang="it-IT" dirty="0"/>
              <a:t>alla Costituzione (principi di offensività, colpevolezza ecc.), </a:t>
            </a:r>
          </a:p>
          <a:p>
            <a:pPr marL="514350" indent="-514350" algn="just">
              <a:buAutoNum type="alphaLcParenR"/>
            </a:pPr>
            <a:r>
              <a:rPr lang="it-IT" dirty="0"/>
              <a:t>alla </a:t>
            </a:r>
            <a:r>
              <a:rPr lang="it-IT" i="1" dirty="0"/>
              <a:t>ratio legis </a:t>
            </a:r>
            <a:r>
              <a:rPr lang="it-IT" dirty="0"/>
              <a:t>(o scopo di tutela del bene giuridico)</a:t>
            </a:r>
          </a:p>
          <a:p>
            <a:pPr marL="514350" indent="-514350" algn="just">
              <a:buAutoNum type="alphaLcParenR"/>
            </a:pPr>
            <a:r>
              <a:rPr lang="it-IT" dirty="0"/>
              <a:t>al sistema,</a:t>
            </a:r>
          </a:p>
          <a:p>
            <a:pPr marL="0" indent="0" algn="just">
              <a:buNone/>
            </a:pPr>
            <a:r>
              <a:rPr lang="it-IT" dirty="0"/>
              <a:t>…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66591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730CE-9D43-CD7F-3B7D-4C226095B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665685-1CF4-AC95-4962-6C3A3E7EF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8959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dirty="0"/>
              <a:t>ENUNCIAZIONE IN FORMA PUNTUALE ED ESPLICITA DEI RILIEVI CRITICI AVVERSO LE </a:t>
            </a:r>
            <a:r>
              <a:rPr lang="it-IT" b="1" dirty="0"/>
              <a:t>RAGIONI DI DIRITTO </a:t>
            </a:r>
            <a:r>
              <a:rPr lang="it-IT" dirty="0"/>
              <a:t>CON RIFERIMENTO AI CAPI E AI PUNTI DELLA DECISIONE IMPUGNATA</a:t>
            </a:r>
          </a:p>
          <a:p>
            <a:pPr marL="0" indent="0" algn="ctr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Critica della parte applicativa del giudizio qualificatorio:</a:t>
            </a:r>
          </a:p>
          <a:p>
            <a:pPr algn="just">
              <a:buFontTx/>
              <a:buChar char="-"/>
            </a:pPr>
            <a:r>
              <a:rPr lang="it-IT" b="1" dirty="0"/>
              <a:t>non vi sono evidenze empiriche </a:t>
            </a:r>
            <a:r>
              <a:rPr lang="it-IT" dirty="0"/>
              <a:t>che la classe di casi cui appartiene il fatto imputato realizza le caratteristiche definitorie della fattispecie criminosa.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Esempio</a:t>
            </a:r>
            <a:r>
              <a:rPr lang="it-IT" dirty="0"/>
              <a:t>: non vi sono evidenze empiriche che se qualcuno riesce a mettere in moto l’auto di una persona atletica presente nei dintorni, si allontana di qualche centinaio di metri e si imbatte in un ingorgo di decine di auto, egli ha privato stabilmente il proprietario della possibilità di godere e disporre in qualunque momento del bene (significato di «sottrazione» individuato in via interpretativa dalla sentenza appellata)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4191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895141-E699-4040-6FF6-41100FF70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9125"/>
            <a:ext cx="10515600" cy="5557838"/>
          </a:xfrm>
        </p:spPr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algn="ctr"/>
            <a:endParaRPr lang="it-IT" dirty="0"/>
          </a:p>
          <a:p>
            <a:pPr marL="0" indent="0" algn="ctr">
              <a:buNone/>
            </a:pPr>
            <a:r>
              <a:rPr lang="it-IT" sz="4000" dirty="0">
                <a:solidFill>
                  <a:srgbClr val="FF0000"/>
                </a:solidFill>
              </a:rPr>
              <a:t>GRAZIE MOLTE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3989170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18D5A-10EB-57A3-15CD-401E215CC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D2CBA7-3DDD-F129-D303-5B7783E71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953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4400" dirty="0"/>
          </a:p>
          <a:p>
            <a:pPr marL="0" indent="0" algn="ctr">
              <a:buNone/>
            </a:pPr>
            <a:r>
              <a:rPr lang="it-IT" sz="4400" dirty="0"/>
              <a:t>I PARTE </a:t>
            </a:r>
          </a:p>
          <a:p>
            <a:pPr marL="0" indent="0" algn="ctr">
              <a:buNone/>
            </a:pPr>
            <a:endParaRPr lang="it-IT" sz="4400" dirty="0"/>
          </a:p>
          <a:p>
            <a:pPr marL="0" indent="0" algn="ctr">
              <a:buNone/>
            </a:pPr>
            <a:r>
              <a:rPr lang="it-IT" sz="4400" dirty="0"/>
              <a:t>STRUTTURA IDEALE </a:t>
            </a:r>
          </a:p>
          <a:p>
            <a:pPr marL="0" indent="0" algn="ctr">
              <a:buNone/>
            </a:pPr>
            <a:r>
              <a:rPr lang="it-IT" sz="4400" dirty="0"/>
              <a:t>DELLA MOTIVAZIONE DI PRIMO GRADO</a:t>
            </a:r>
          </a:p>
        </p:txBody>
      </p:sp>
    </p:spTree>
    <p:extLst>
      <p:ext uri="{BB962C8B-B14F-4D97-AF65-F5344CB8AC3E}">
        <p14:creationId xmlns:p14="http://schemas.microsoft.com/office/powerpoint/2010/main" val="3509129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28808E-1BAC-3BFE-77BC-2F65D9895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95312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b="1" cap="small" dirty="0"/>
              <a:t>1. L’ipotesi accusatoria</a:t>
            </a:r>
          </a:p>
          <a:p>
            <a:pPr marL="514350" indent="-514350" algn="just">
              <a:buAutoNum type="arabicPeriod"/>
            </a:pPr>
            <a:endParaRPr lang="it-IT" dirty="0"/>
          </a:p>
          <a:p>
            <a:pPr marL="0" indent="0" algn="just">
              <a:buNone/>
            </a:pPr>
            <a:r>
              <a:rPr lang="it-IT" b="1" cap="small" dirty="0"/>
              <a:t>2. Giudizio probatorio</a:t>
            </a:r>
          </a:p>
          <a:p>
            <a:pPr marL="0" indent="0" algn="just">
              <a:buNone/>
            </a:pPr>
            <a:r>
              <a:rPr lang="it-IT" dirty="0"/>
              <a:t>2.1. </a:t>
            </a:r>
            <a:r>
              <a:rPr lang="it-IT" b="1" dirty="0"/>
              <a:t>Esposizione dei dati probatori </a:t>
            </a:r>
            <a:r>
              <a:rPr lang="it-IT" dirty="0"/>
              <a:t>(non semplice narrazione della versione del fatto ritenuta più plausibile)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2.2. </a:t>
            </a:r>
            <a:r>
              <a:rPr lang="it-IT" b="1" dirty="0"/>
              <a:t>Valutazione dei dati probatori</a:t>
            </a:r>
          </a:p>
          <a:p>
            <a:pPr marL="0" indent="0" algn="just">
              <a:buNone/>
            </a:pPr>
            <a:r>
              <a:rPr lang="it-IT" dirty="0"/>
              <a:t>2.2.1. Formulazione dei principi di valutazione (sempre sottintesa, quasi mai esposta)</a:t>
            </a:r>
          </a:p>
          <a:p>
            <a:pPr marL="0" indent="0" algn="just">
              <a:buNone/>
            </a:pPr>
            <a:r>
              <a:rPr lang="it-IT" u="sng" dirty="0"/>
              <a:t>Il metodo narratologico-inferenziale</a:t>
            </a:r>
          </a:p>
          <a:p>
            <a:pPr algn="just">
              <a:buFontTx/>
              <a:buChar char="-"/>
            </a:pPr>
            <a:r>
              <a:rPr lang="it-IT" dirty="0"/>
              <a:t>deduzione dei dati di credito e di discredito dell’ipotesi accusatoria intesa come cornice narrativa, nonché delle loro possibili «quadrature»</a:t>
            </a:r>
          </a:p>
          <a:p>
            <a:pPr algn="just">
              <a:buFontTx/>
              <a:buChar char="-"/>
            </a:pPr>
            <a:r>
              <a:rPr lang="it-IT" dirty="0"/>
              <a:t>controllo di tali dati e quadrature</a:t>
            </a:r>
          </a:p>
        </p:txBody>
      </p:sp>
    </p:spTree>
    <p:extLst>
      <p:ext uri="{BB962C8B-B14F-4D97-AF65-F5344CB8AC3E}">
        <p14:creationId xmlns:p14="http://schemas.microsoft.com/office/powerpoint/2010/main" val="114027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DEDA1-1DFB-F35E-2275-14FC8C3A3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2C4131-7EA3-988A-B7BE-C7D0D3D3D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643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2.2.2. </a:t>
            </a:r>
            <a:r>
              <a:rPr lang="it-IT" b="1" dirty="0"/>
              <a:t>Applicazione dei metodi della valutazione probatoria</a:t>
            </a:r>
          </a:p>
          <a:p>
            <a:pPr marL="0" indent="0" algn="just">
              <a:buNone/>
            </a:pPr>
            <a:r>
              <a:rPr lang="it-IT" dirty="0"/>
              <a:t>Triplice controllo:</a:t>
            </a:r>
          </a:p>
          <a:p>
            <a:pPr algn="just">
              <a:buFontTx/>
              <a:buChar char="-"/>
            </a:pPr>
            <a:r>
              <a:rPr lang="it-IT" dirty="0"/>
              <a:t>è presente la parte più significativa dei dati probatori di credito e/o quadrature della loro assenza?</a:t>
            </a:r>
          </a:p>
          <a:p>
            <a:pPr algn="just">
              <a:buFontTx/>
              <a:buChar char="-"/>
            </a:pPr>
            <a:endParaRPr lang="it-IT" dirty="0"/>
          </a:p>
          <a:p>
            <a:pPr algn="just">
              <a:buFontTx/>
              <a:buChar char="-"/>
            </a:pPr>
            <a:r>
              <a:rPr lang="it-IT" dirty="0"/>
              <a:t>è assente la parte più significativa dei dati probatori di discredito e/o quadrature della loro presenza?</a:t>
            </a:r>
          </a:p>
          <a:p>
            <a:pPr algn="just">
              <a:buFontTx/>
              <a:buChar char="-"/>
            </a:pPr>
            <a:endParaRPr lang="it-IT" dirty="0"/>
          </a:p>
          <a:p>
            <a:pPr algn="just">
              <a:buFontTx/>
              <a:buChar char="-"/>
            </a:pPr>
            <a:r>
              <a:rPr lang="it-IT" dirty="0"/>
              <a:t>può accordarsi un qualche credito a ipotesi esplicative alternative, sulla base dei primi due controlli?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7409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CE403-B946-C52B-C989-00FC8721C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CC2078-64F1-8697-86C1-DF93271F8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975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600" b="1" cap="small" dirty="0"/>
              <a:t>3. Giudizio qualificatorio</a:t>
            </a:r>
          </a:p>
          <a:p>
            <a:pPr marL="0" indent="0" algn="just">
              <a:buNone/>
            </a:pPr>
            <a:r>
              <a:rPr lang="it-IT" sz="2600" dirty="0"/>
              <a:t>3.1. </a:t>
            </a:r>
            <a:r>
              <a:rPr lang="it-IT" sz="2600" b="1" dirty="0"/>
              <a:t>Interpretazione</a:t>
            </a:r>
            <a:r>
              <a:rPr lang="it-IT" sz="2600" dirty="0"/>
              <a:t>, secondo i comuni criteri ermeneutici e nei limiti del significato letterale, delle disposizioni che qualificano il fatto imputato già accertato, in particolare della disposizione incriminatrice</a:t>
            </a:r>
          </a:p>
          <a:p>
            <a:pPr marL="0" indent="0" algn="just">
              <a:buNone/>
            </a:pPr>
            <a:r>
              <a:rPr lang="it-IT" sz="2600" b="1" dirty="0"/>
              <a:t>Operazione a base semantica</a:t>
            </a:r>
            <a:r>
              <a:rPr lang="it-IT" sz="2600" dirty="0"/>
              <a:t>: «l’enunciato normativo E significa la fattispecie F»</a:t>
            </a:r>
          </a:p>
          <a:p>
            <a:pPr marL="0" indent="0" algn="just">
              <a:buNone/>
            </a:pPr>
            <a:endParaRPr lang="it-IT" sz="2600" dirty="0"/>
          </a:p>
          <a:p>
            <a:pPr marL="0" indent="0" algn="just">
              <a:buNone/>
            </a:pPr>
            <a:r>
              <a:rPr lang="it-IT" sz="2600" dirty="0"/>
              <a:t>3.2. </a:t>
            </a:r>
            <a:r>
              <a:rPr lang="it-IT" sz="2600" b="1" dirty="0"/>
              <a:t>Eventuale applicazione </a:t>
            </a:r>
            <a:r>
              <a:rPr lang="it-IT" sz="2600" dirty="0"/>
              <a:t>della norma così individuata, attraverso la sussunzione generica: verifica, basata sull’esperienza, che la classe dei casi cui appartiene il fatto in giudizio realizza le caratteristiche definitorie della fattispecie incriminatrice</a:t>
            </a:r>
          </a:p>
          <a:p>
            <a:pPr marL="0" indent="0" algn="just">
              <a:buNone/>
            </a:pPr>
            <a:r>
              <a:rPr lang="it-IT" sz="2600" b="1" dirty="0"/>
              <a:t>Operazione a base empirica</a:t>
            </a:r>
            <a:r>
              <a:rPr lang="it-IT" sz="2600" dirty="0"/>
              <a:t>: «Le caratteristiche che definiscono la fattispecie F, secondo l’esperienza, si realizzano nei casi in cui…»</a:t>
            </a:r>
          </a:p>
        </p:txBody>
      </p:sp>
    </p:spTree>
    <p:extLst>
      <p:ext uri="{BB962C8B-B14F-4D97-AF65-F5344CB8AC3E}">
        <p14:creationId xmlns:p14="http://schemas.microsoft.com/office/powerpoint/2010/main" val="2615091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154BC-DBDD-180E-9A68-08C90CDB7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BC3033-07D9-AD5B-DAEB-FBC976433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643563"/>
          </a:xfrm>
        </p:spPr>
        <p:txBody>
          <a:bodyPr/>
          <a:lstStyle/>
          <a:p>
            <a:pPr marL="0" indent="0" algn="just">
              <a:buNone/>
            </a:pPr>
            <a:r>
              <a:rPr lang="it-IT" sz="2600" b="1" dirty="0"/>
              <a:t>4. </a:t>
            </a:r>
            <a:r>
              <a:rPr lang="it-IT" sz="2600" b="1" cap="small" dirty="0"/>
              <a:t>Determinazioni finali</a:t>
            </a:r>
          </a:p>
          <a:p>
            <a:pPr marL="0" indent="0" algn="just">
              <a:buNone/>
            </a:pPr>
            <a:endParaRPr lang="it-IT" sz="2600" dirty="0"/>
          </a:p>
          <a:p>
            <a:pPr marL="0" indent="0" algn="just">
              <a:buNone/>
            </a:pPr>
            <a:r>
              <a:rPr lang="it-IT" sz="2600" dirty="0"/>
              <a:t>4.1. In caso di </a:t>
            </a:r>
            <a:r>
              <a:rPr lang="it-IT" sz="2600" b="1" dirty="0"/>
              <a:t>proscioglimento</a:t>
            </a:r>
            <a:r>
              <a:rPr lang="it-IT" sz="2600" dirty="0"/>
              <a:t>: </a:t>
            </a:r>
          </a:p>
          <a:p>
            <a:pPr marL="514350" indent="-514350" algn="just">
              <a:buAutoNum type="alphaUcParenR"/>
            </a:pPr>
            <a:r>
              <a:rPr lang="it-IT" sz="2600" dirty="0"/>
              <a:t>individuazione della </a:t>
            </a:r>
            <a:r>
              <a:rPr lang="it-IT" sz="2600" b="1" dirty="0"/>
              <a:t>causa sostanziale </a:t>
            </a:r>
            <a:r>
              <a:rPr lang="it-IT" sz="2600" dirty="0"/>
              <a:t>(assenza di condizione di procedibilità, prova che il fatto non è occorso, assenza di prova che il fatto è occorso, atipicità del fatto, presenza di una causa di esclusione della punibilità ecc.) </a:t>
            </a:r>
          </a:p>
          <a:p>
            <a:pPr marL="514350" indent="-514350" algn="just">
              <a:buAutoNum type="alphaUcParenR"/>
            </a:pPr>
            <a:endParaRPr lang="it-IT" sz="2600" dirty="0"/>
          </a:p>
          <a:p>
            <a:pPr marL="514350" indent="-514350" algn="just">
              <a:buAutoNum type="alphaUcParenR"/>
            </a:pPr>
            <a:r>
              <a:rPr lang="it-IT" sz="2600" dirty="0"/>
              <a:t>scelta della corrispondente </a:t>
            </a:r>
            <a:r>
              <a:rPr lang="it-IT" sz="2600" b="1" dirty="0"/>
              <a:t>formula di proscioglimento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4796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99FD1-B414-895F-FC55-9C95B26F8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528D36-671A-62C0-4E17-152F34EE8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97555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4.2. In caso di </a:t>
            </a:r>
            <a:r>
              <a:rPr lang="it-IT" b="1" dirty="0"/>
              <a:t>condanna</a:t>
            </a:r>
            <a:r>
              <a:rPr lang="it-IT" dirty="0"/>
              <a:t>: </a:t>
            </a:r>
          </a:p>
          <a:p>
            <a:pPr marL="0" indent="0" algn="just">
              <a:buNone/>
            </a:pPr>
            <a:r>
              <a:rPr lang="it-IT" dirty="0"/>
              <a:t>A) </a:t>
            </a:r>
            <a:r>
              <a:rPr lang="it-IT" b="1" dirty="0"/>
              <a:t>giustificazione</a:t>
            </a:r>
            <a:r>
              <a:rPr lang="it-IT" dirty="0"/>
              <a:t> della </a:t>
            </a:r>
            <a:r>
              <a:rPr lang="it-IT" b="1" dirty="0"/>
              <a:t>specie </a:t>
            </a:r>
            <a:r>
              <a:rPr lang="it-IT" dirty="0"/>
              <a:t>e della </a:t>
            </a:r>
            <a:r>
              <a:rPr lang="it-IT" b="1" dirty="0"/>
              <a:t>quantità </a:t>
            </a:r>
            <a:r>
              <a:rPr lang="it-IT" dirty="0"/>
              <a:t>della </a:t>
            </a:r>
            <a:r>
              <a:rPr lang="it-IT" b="1" dirty="0"/>
              <a:t>pena </a:t>
            </a:r>
            <a:r>
              <a:rPr lang="it-IT" dirty="0"/>
              <a:t>irrogata mediante:</a:t>
            </a:r>
          </a:p>
          <a:p>
            <a:pPr marL="0" indent="0" algn="just">
              <a:buNone/>
            </a:pPr>
            <a:r>
              <a:rPr lang="it-IT" dirty="0"/>
              <a:t>a1) </a:t>
            </a:r>
            <a:r>
              <a:rPr lang="it-IT" b="1" dirty="0"/>
              <a:t>interpretazione </a:t>
            </a:r>
            <a:r>
              <a:rPr lang="it-IT" dirty="0"/>
              <a:t>e </a:t>
            </a:r>
            <a:r>
              <a:rPr lang="it-IT" b="1" dirty="0"/>
              <a:t>applicazione </a:t>
            </a:r>
            <a:r>
              <a:rPr lang="it-IT" dirty="0"/>
              <a:t>degli </a:t>
            </a:r>
            <a:r>
              <a:rPr lang="it-IT" b="1" dirty="0"/>
              <a:t>indici </a:t>
            </a:r>
            <a:r>
              <a:rPr lang="it-IT" dirty="0"/>
              <a:t>dell’</a:t>
            </a:r>
            <a:r>
              <a:rPr lang="it-IT" b="1" dirty="0"/>
              <a:t>art. 133 c.p.</a:t>
            </a:r>
            <a:r>
              <a:rPr lang="it-IT" dirty="0"/>
              <a:t> per l’</a:t>
            </a:r>
            <a:r>
              <a:rPr lang="it-IT" b="1" dirty="0"/>
              <a:t>unico reato </a:t>
            </a:r>
            <a:r>
              <a:rPr lang="it-IT" dirty="0"/>
              <a:t>o per l’</a:t>
            </a:r>
            <a:r>
              <a:rPr lang="it-IT" b="1" dirty="0"/>
              <a:t>eventuale reato-base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a2) </a:t>
            </a:r>
            <a:r>
              <a:rPr lang="it-IT" b="1" dirty="0"/>
              <a:t>interpretazione </a:t>
            </a:r>
            <a:r>
              <a:rPr lang="it-IT" dirty="0"/>
              <a:t>e </a:t>
            </a:r>
            <a:r>
              <a:rPr lang="it-IT" b="1" dirty="0"/>
              <a:t>applicazione </a:t>
            </a:r>
            <a:r>
              <a:rPr lang="it-IT" dirty="0"/>
              <a:t>dei concetti di «</a:t>
            </a:r>
            <a:r>
              <a:rPr lang="it-IT" b="1" dirty="0"/>
              <a:t>equivalenza</a:t>
            </a:r>
            <a:r>
              <a:rPr lang="it-IT" dirty="0"/>
              <a:t>» o «</a:t>
            </a:r>
            <a:r>
              <a:rPr lang="it-IT" b="1" dirty="0"/>
              <a:t>prevalenza</a:t>
            </a:r>
            <a:r>
              <a:rPr lang="it-IT" dirty="0"/>
              <a:t>» delle </a:t>
            </a:r>
            <a:r>
              <a:rPr lang="it-IT" b="1" dirty="0"/>
              <a:t>aggravanti </a:t>
            </a:r>
            <a:r>
              <a:rPr lang="it-IT" dirty="0"/>
              <a:t>e delle </a:t>
            </a:r>
            <a:r>
              <a:rPr lang="it-IT" b="1" dirty="0"/>
              <a:t>attenuanti </a:t>
            </a:r>
            <a:r>
              <a:rPr lang="it-IT" dirty="0"/>
              <a:t>ritenute sussistenti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a3) </a:t>
            </a:r>
            <a:r>
              <a:rPr lang="it-IT" b="1" dirty="0"/>
              <a:t>interpretazione </a:t>
            </a:r>
            <a:r>
              <a:rPr lang="it-IT" dirty="0"/>
              <a:t>e </a:t>
            </a:r>
            <a:r>
              <a:rPr lang="it-IT" b="1" dirty="0"/>
              <a:t>applicazione </a:t>
            </a:r>
            <a:r>
              <a:rPr lang="it-IT" dirty="0"/>
              <a:t>del concetto di «</a:t>
            </a:r>
            <a:r>
              <a:rPr lang="it-IT" b="1" dirty="0"/>
              <a:t>medesimo disegno criminoso</a:t>
            </a:r>
            <a:r>
              <a:rPr lang="it-IT" dirty="0"/>
              <a:t>», nel caso di continuazione tra reati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a4) degli </a:t>
            </a:r>
            <a:r>
              <a:rPr lang="it-IT" b="1" dirty="0"/>
              <a:t>indici </a:t>
            </a:r>
            <a:r>
              <a:rPr lang="it-IT" dirty="0"/>
              <a:t>dell’</a:t>
            </a:r>
            <a:r>
              <a:rPr lang="it-IT" b="1" dirty="0"/>
              <a:t>art. 133 c.p. </a:t>
            </a:r>
            <a:r>
              <a:rPr lang="it-IT" dirty="0"/>
              <a:t>per gli eventuali </a:t>
            </a:r>
            <a:r>
              <a:rPr lang="it-IT" b="1" dirty="0"/>
              <a:t>reati satellite</a:t>
            </a:r>
            <a:r>
              <a:rPr lang="it-IT" dirty="0"/>
              <a:t>, nonché </a:t>
            </a:r>
            <a:r>
              <a:rPr lang="it-IT" b="1" dirty="0"/>
              <a:t>specificazione </a:t>
            </a:r>
            <a:r>
              <a:rPr lang="it-IT" dirty="0"/>
              <a:t>dell’</a:t>
            </a:r>
            <a:r>
              <a:rPr lang="it-IT" b="1" dirty="0"/>
              <a:t>aumento </a:t>
            </a:r>
            <a:r>
              <a:rPr lang="it-IT" dirty="0"/>
              <a:t>corrispondente a </a:t>
            </a:r>
            <a:r>
              <a:rPr lang="it-IT" b="1" dirty="0"/>
              <a:t>ciascuno </a:t>
            </a:r>
            <a:r>
              <a:rPr lang="it-IT" dirty="0"/>
              <a:t>di essi</a:t>
            </a:r>
          </a:p>
        </p:txBody>
      </p:sp>
    </p:spTree>
    <p:extLst>
      <p:ext uri="{BB962C8B-B14F-4D97-AF65-F5344CB8AC3E}">
        <p14:creationId xmlns:p14="http://schemas.microsoft.com/office/powerpoint/2010/main" val="563472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9EAD4-8D63-80B6-FA4D-F245420C0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7B47D4-F47A-F640-1122-0482AE6EA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643563"/>
          </a:xfrm>
        </p:spPr>
        <p:txBody>
          <a:bodyPr/>
          <a:lstStyle/>
          <a:p>
            <a:pPr marL="0" indent="0" algn="ctr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a5) concessione o rifiuto dei </a:t>
            </a:r>
            <a:r>
              <a:rPr lang="it-IT" b="1" dirty="0"/>
              <a:t>benefici</a:t>
            </a:r>
            <a:r>
              <a:rPr lang="it-IT" dirty="0"/>
              <a:t> (sospensione condizionale e della non menzione), previo </a:t>
            </a:r>
            <a:r>
              <a:rPr lang="it-IT" b="1" dirty="0"/>
              <a:t>accertamento </a:t>
            </a:r>
            <a:r>
              <a:rPr lang="it-IT" dirty="0"/>
              <a:t> dei relativi </a:t>
            </a:r>
            <a:r>
              <a:rPr lang="it-IT" b="1" dirty="0"/>
              <a:t>presupposti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a5) determinazione dell’</a:t>
            </a:r>
            <a:r>
              <a:rPr lang="it-IT" b="1" dirty="0"/>
              <a:t>ammontare </a:t>
            </a:r>
            <a:r>
              <a:rPr lang="it-IT" dirty="0"/>
              <a:t>del </a:t>
            </a:r>
            <a:r>
              <a:rPr lang="it-IT" b="1" dirty="0"/>
              <a:t>risarcimento </a:t>
            </a:r>
            <a:r>
              <a:rPr lang="it-IT" dirty="0"/>
              <a:t>dei danni e delle </a:t>
            </a:r>
            <a:r>
              <a:rPr lang="it-IT" b="1" dirty="0"/>
              <a:t>spese </a:t>
            </a:r>
            <a:r>
              <a:rPr lang="it-IT" dirty="0"/>
              <a:t>alla costituita parte civile, mediante </a:t>
            </a:r>
            <a:r>
              <a:rPr lang="it-IT" b="1" dirty="0"/>
              <a:t>interpretazione </a:t>
            </a:r>
            <a:r>
              <a:rPr lang="it-IT" dirty="0"/>
              <a:t>e </a:t>
            </a:r>
            <a:r>
              <a:rPr lang="it-IT" b="1" dirty="0"/>
              <a:t>applicazione </a:t>
            </a:r>
            <a:r>
              <a:rPr lang="it-IT" dirty="0"/>
              <a:t>delle relative </a:t>
            </a:r>
            <a:r>
              <a:rPr lang="it-IT" b="1" dirty="0"/>
              <a:t>norme </a:t>
            </a:r>
            <a:r>
              <a:rPr lang="it-IT" dirty="0"/>
              <a:t>del codice </a:t>
            </a:r>
            <a:r>
              <a:rPr lang="it-IT" b="1" dirty="0"/>
              <a:t>civile </a:t>
            </a:r>
            <a:r>
              <a:rPr lang="it-IT" dirty="0"/>
              <a:t>e, rispettivamente, del </a:t>
            </a:r>
            <a:r>
              <a:rPr lang="it-IT" b="1" dirty="0" err="1"/>
              <a:t>d.m.</a:t>
            </a:r>
            <a:r>
              <a:rPr lang="it-IT" b="1" dirty="0"/>
              <a:t> </a:t>
            </a:r>
            <a:r>
              <a:rPr lang="it-IT" dirty="0"/>
              <a:t>sulle </a:t>
            </a:r>
            <a:r>
              <a:rPr lang="it-IT" b="1" dirty="0"/>
              <a:t>tabelle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8275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10315-14BF-DBE8-20F8-7FC89DADE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96317-0FB5-CB48-BFA8-FD51AE06A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643563"/>
          </a:xfrm>
        </p:spPr>
        <p:txBody>
          <a:bodyPr/>
          <a:lstStyle/>
          <a:p>
            <a:pPr marL="0" indent="0" algn="ctr">
              <a:buNone/>
            </a:pPr>
            <a:endParaRPr lang="it-IT" sz="4400" dirty="0"/>
          </a:p>
          <a:p>
            <a:pPr marL="0" indent="0" algn="ctr">
              <a:buNone/>
            </a:pPr>
            <a:r>
              <a:rPr lang="it-IT" sz="4400" dirty="0"/>
              <a:t>II PARTE </a:t>
            </a:r>
          </a:p>
          <a:p>
            <a:pPr marL="0" indent="0" algn="ctr">
              <a:buNone/>
            </a:pPr>
            <a:endParaRPr lang="it-IT" sz="4400" dirty="0"/>
          </a:p>
          <a:p>
            <a:pPr marL="0" indent="0" algn="ctr">
              <a:buNone/>
            </a:pPr>
            <a:r>
              <a:rPr lang="it-IT" sz="4400" dirty="0"/>
              <a:t>REDAZIONE DELL’APPELLO CONTRO LA SENTENZA DI CONDANNA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78604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1466</Words>
  <Application>Microsoft Office PowerPoint</Application>
  <PresentationFormat>Widescreen</PresentationFormat>
  <Paragraphs>136</Paragraphs>
  <Slides>18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Tema di Office</vt:lpstr>
      <vt:lpstr>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Gaetano Carlizzi</dc:creator>
  <cp:lastModifiedBy>Gaetano Carlizzi</cp:lastModifiedBy>
  <cp:revision>7</cp:revision>
  <dcterms:created xsi:type="dcterms:W3CDTF">2026-01-23T12:31:24Z</dcterms:created>
  <dcterms:modified xsi:type="dcterms:W3CDTF">2026-02-02T11:27:29Z</dcterms:modified>
</cp:coreProperties>
</file>